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AF00-EAA7-48C4-901E-26CBDA864F0B}" type="datetimeFigureOut">
              <a:rPr lang="cs-CZ" smtClean="0"/>
              <a:pPr/>
              <a:t>23.8.2016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EC46-CC36-4B32-A50C-29EB914352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94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AF00-EAA7-48C4-901E-26CBDA864F0B}" type="datetimeFigureOut">
              <a:rPr lang="cs-CZ" smtClean="0"/>
              <a:pPr/>
              <a:t>23.8.2016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EC46-CC36-4B32-A50C-29EB914352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60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AF00-EAA7-48C4-901E-26CBDA864F0B}" type="datetimeFigureOut">
              <a:rPr lang="cs-CZ" smtClean="0"/>
              <a:pPr/>
              <a:t>23.8.2016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EC46-CC36-4B32-A50C-29EB914352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1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AF00-EAA7-48C4-901E-26CBDA864F0B}" type="datetimeFigureOut">
              <a:rPr lang="cs-CZ" smtClean="0"/>
              <a:pPr/>
              <a:t>23.8.2016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EC46-CC36-4B32-A50C-29EB914352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26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AF00-EAA7-48C4-901E-26CBDA864F0B}" type="datetimeFigureOut">
              <a:rPr lang="cs-CZ" smtClean="0"/>
              <a:pPr/>
              <a:t>23.8.2016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EC46-CC36-4B32-A50C-29EB914352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7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AF00-EAA7-48C4-901E-26CBDA864F0B}" type="datetimeFigureOut">
              <a:rPr lang="cs-CZ" smtClean="0"/>
              <a:pPr/>
              <a:t>23.8.2016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EC46-CC36-4B32-A50C-29EB914352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01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AF00-EAA7-48C4-901E-26CBDA864F0B}" type="datetimeFigureOut">
              <a:rPr lang="cs-CZ" smtClean="0"/>
              <a:pPr/>
              <a:t>23.8.2016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EC46-CC36-4B32-A50C-29EB914352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06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AF00-EAA7-48C4-901E-26CBDA864F0B}" type="datetimeFigureOut">
              <a:rPr lang="cs-CZ" smtClean="0"/>
              <a:pPr/>
              <a:t>23.8.2016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EC46-CC36-4B32-A50C-29EB914352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4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AF00-EAA7-48C4-901E-26CBDA864F0B}" type="datetimeFigureOut">
              <a:rPr lang="cs-CZ" smtClean="0"/>
              <a:pPr/>
              <a:t>23.8.2016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EC46-CC36-4B32-A50C-29EB914352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94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AF00-EAA7-48C4-901E-26CBDA864F0B}" type="datetimeFigureOut">
              <a:rPr lang="cs-CZ" smtClean="0"/>
              <a:pPr/>
              <a:t>23.8.2016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EC46-CC36-4B32-A50C-29EB914352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0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AF00-EAA7-48C4-901E-26CBDA864F0B}" type="datetimeFigureOut">
              <a:rPr lang="cs-CZ" smtClean="0"/>
              <a:pPr/>
              <a:t>23.8.2016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EC46-CC36-4B32-A50C-29EB914352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0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3AF00-EAA7-48C4-901E-26CBDA864F0B}" type="datetimeFigureOut">
              <a:rPr lang="cs-CZ" smtClean="0"/>
              <a:pPr/>
              <a:t>23.8.2016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8EC46-CC36-4B32-A50C-29EB914352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png"/><Relationship Id="rId5" Type="http://schemas.openxmlformats.org/officeDocument/2006/relationships/hyperlink" Target="http://www.festivalcokoladytabor.cz/" TargetMode="External"/><Relationship Id="rId4" Type="http://schemas.openxmlformats.org/officeDocument/2006/relationships/hyperlink" Target="mailto:lenka.zelivska@festivalcokoladytabor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ivalcokoladytabor.cz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ivalcokoladytabor.cz/" TargetMode="Externa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CHOCOLATE FESTIVAL TÁBOR     15 -16 </a:t>
            </a:r>
            <a:r>
              <a:rPr lang="cs-CZ" dirty="0" err="1" smtClean="0"/>
              <a:t>October</a:t>
            </a:r>
            <a:r>
              <a:rPr lang="cs-CZ" dirty="0" smtClean="0"/>
              <a:t> 2016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3347864" cy="20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6">
        <p14:ripple/>
      </p:transition>
    </mc:Choice>
    <mc:Fallback xmlns="">
      <p:transition spd="slow" advTm="9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 unsure?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Hurry up, places are limited </a:t>
            </a:r>
            <a:endParaRPr lang="cs-CZ" dirty="0" smtClean="0"/>
          </a:p>
          <a:p>
            <a:pPr marL="0" indent="0" algn="ctr">
              <a:buNone/>
            </a:pPr>
            <a:r>
              <a:rPr lang="en-GB" dirty="0" smtClean="0"/>
              <a:t>and only 35 salespoints are available. </a:t>
            </a:r>
            <a:endParaRPr lang="cs-CZ" dirty="0" smtClean="0"/>
          </a:p>
          <a:p>
            <a:pPr marL="0" indent="0" algn="ctr">
              <a:buNone/>
            </a:pPr>
            <a:r>
              <a:rPr lang="en-GB" dirty="0" smtClean="0"/>
              <a:t>1/3 of the places </a:t>
            </a:r>
            <a:r>
              <a:rPr lang="cs-CZ" dirty="0" smtClean="0"/>
              <a:t>are </a:t>
            </a:r>
            <a:r>
              <a:rPr lang="en-GB" dirty="0" smtClean="0"/>
              <a:t>already</a:t>
            </a:r>
            <a:r>
              <a:rPr lang="cs-CZ" dirty="0" smtClean="0"/>
              <a:t> </a:t>
            </a:r>
            <a:r>
              <a:rPr lang="en-GB" dirty="0" smtClean="0"/>
              <a:t>booked. </a:t>
            </a:r>
          </a:p>
          <a:p>
            <a:pPr marL="0" indent="0" algn="ctr">
              <a:buNone/>
            </a:pPr>
            <a:r>
              <a:rPr lang="en-GB" sz="2200" i="1" dirty="0" smtClean="0"/>
              <a:t>We will do our best to ensure perfect conditions for your presentation so that your trip to </a:t>
            </a:r>
            <a:r>
              <a:rPr lang="en-GB" sz="2200" i="1" dirty="0" err="1" smtClean="0"/>
              <a:t>Tábor</a:t>
            </a:r>
            <a:r>
              <a:rPr lang="en-GB" sz="2200" i="1" dirty="0" smtClean="0"/>
              <a:t> is a success - both business and social. </a:t>
            </a:r>
          </a:p>
          <a:p>
            <a:pPr marL="0" indent="0" algn="ctr">
              <a:buNone/>
            </a:pPr>
            <a:r>
              <a:rPr lang="en-GB" sz="2200" i="1" dirty="0" smtClean="0"/>
              <a:t>We plan to run the festival annually and we do hope </a:t>
            </a:r>
          </a:p>
          <a:p>
            <a:pPr marL="0" indent="0" algn="ctr">
              <a:buNone/>
            </a:pPr>
            <a:r>
              <a:rPr lang="en-GB" sz="2200" i="1" dirty="0" smtClean="0"/>
              <a:t>that you will reserve a stable date for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it</a:t>
            </a:r>
            <a:r>
              <a:rPr lang="cs-CZ" sz="2200" i="1" dirty="0" smtClean="0"/>
              <a:t> </a:t>
            </a:r>
            <a:r>
              <a:rPr lang="en-GB" sz="2200" i="1" dirty="0" smtClean="0"/>
              <a:t>in your diary.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170192"/>
            <a:ext cx="2160240" cy="1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4"/>
    </mc:Choice>
    <mc:Fallback xmlns="">
      <p:transition spd="slow" advTm="1599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Lenka</a:t>
            </a:r>
            <a:r>
              <a:rPr lang="en-GB" dirty="0" smtClean="0"/>
              <a:t> </a:t>
            </a:r>
            <a:r>
              <a:rPr lang="en-GB" dirty="0" err="1" smtClean="0"/>
              <a:t>Želivská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Festival woman of all trades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Tel : +420 724 820 178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  <a:hlinkClick r:id="rId4"/>
              </a:rPr>
              <a:t>lenka.zelivska@festivalcokoladytabor.cz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  <a:hlinkClick r:id="rId5"/>
              </a:rPr>
              <a:t>www.festivalcokoladytabor.cz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endParaRPr lang="en-GB" dirty="0"/>
          </a:p>
        </p:txBody>
      </p:sp>
      <p:pic>
        <p:nvPicPr>
          <p:cNvPr id="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9"/>
    </mc:Choice>
    <mc:Fallback xmlns="">
      <p:transition spd="slow" advTm="398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WHY PARTICIPATE </a:t>
            </a:r>
            <a:br>
              <a:rPr lang="cs-CZ" dirty="0" smtClean="0"/>
            </a:br>
            <a:r>
              <a:rPr lang="cs-CZ" dirty="0" smtClean="0"/>
              <a:t>AS AN EXHIBITOR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GB" sz="1200" b="1" dirty="0" smtClean="0"/>
              <a:t>PROMOTION OF YOUR PRODUCTS TO PEOPLE WHO LOVE CHOCOLATE</a:t>
            </a:r>
            <a:endParaRPr lang="cs-CZ" sz="1200" dirty="0" smtClean="0"/>
          </a:p>
          <a:p>
            <a:pPr lvl="0">
              <a:lnSpc>
                <a:spcPct val="150000"/>
              </a:lnSpc>
            </a:pPr>
            <a:r>
              <a:rPr lang="en-GB" sz="1200" dirty="0" smtClean="0">
                <a:solidFill>
                  <a:schemeClr val="accent6">
                    <a:lumMod val="50000"/>
                  </a:schemeClr>
                </a:solidFill>
              </a:rPr>
              <a:t>PROMOTION AT A FESTIVAL </a:t>
            </a:r>
            <a:r>
              <a:rPr lang="cs-CZ" sz="1200" dirty="0" smtClean="0">
                <a:solidFill>
                  <a:schemeClr val="accent6">
                    <a:lumMod val="50000"/>
                  </a:schemeClr>
                </a:solidFill>
              </a:rPr>
              <a:t>HELD </a:t>
            </a:r>
            <a:r>
              <a:rPr lang="en-GB" sz="1200" dirty="0" smtClean="0">
                <a:solidFill>
                  <a:schemeClr val="accent6">
                    <a:lumMod val="50000"/>
                  </a:schemeClr>
                </a:solidFill>
              </a:rPr>
              <a:t>NOT IN SHOPPING MALL BUT IN A REPRESENTATIVE INTERIOR OF </a:t>
            </a:r>
            <a:r>
              <a:rPr lang="cs-CZ" sz="1200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GB" sz="1200" dirty="0" smtClean="0">
                <a:solidFill>
                  <a:schemeClr val="accent6">
                    <a:lumMod val="50000"/>
                  </a:schemeClr>
                </a:solidFill>
              </a:rPr>
              <a:t>GREAT HALL OF HOTEL PALCÁT WITH CAPACITY UP TO 3,000 PEOPLE AT ONCE.</a:t>
            </a:r>
            <a:endParaRPr lang="cs-CZ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GB" sz="1200" b="1" i="1" u="sng" dirty="0" smtClean="0"/>
              <a:t>IN 2014 THE TOTAL NUMBER WAS 2</a:t>
            </a:r>
            <a:r>
              <a:rPr lang="cs-CZ" sz="1200" b="1" i="1" u="sng" dirty="0" smtClean="0"/>
              <a:t>,</a:t>
            </a:r>
            <a:r>
              <a:rPr lang="en-GB" sz="1200" b="1" i="1" u="sng" dirty="0" smtClean="0"/>
              <a:t>500 VISITORS – IN THE FIRST YEAR! 3,200 people came in 2015.</a:t>
            </a:r>
            <a:endParaRPr lang="cs-CZ" sz="1200" dirty="0" smtClean="0"/>
          </a:p>
          <a:p>
            <a:pPr lvl="0">
              <a:lnSpc>
                <a:spcPct val="150000"/>
              </a:lnSpc>
            </a:pPr>
            <a:r>
              <a:rPr lang="en-GB" sz="1200" dirty="0" smtClean="0">
                <a:solidFill>
                  <a:schemeClr val="accent6">
                    <a:lumMod val="50000"/>
                  </a:schemeClr>
                </a:solidFill>
              </a:rPr>
              <a:t>IT IS A SALES EVENT, WE DON’T PLAN ANY VOUCHERS INSTEAD OF MONEY – YOU ARE SELLING DIRECTLY TO THE END CUSTOMER AT PRICES THAT YOU SET – WE DON’T ASK FOR ANY FURTHER PERCENTAGE COMMISSION FROM YOUR SALES</a:t>
            </a:r>
            <a:endParaRPr lang="cs-CZ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GB" sz="1200" b="1" i="1" u="sng" dirty="0" smtClean="0"/>
              <a:t>WE WILL BUILD YOUR STALL – YOUR SALESPOINT – AND ALSO DISMANTLE IT – YOU CAN ARRIVE “LAST MINUTE” </a:t>
            </a:r>
            <a:endParaRPr lang="cs-CZ" sz="1200" dirty="0" smtClean="0"/>
          </a:p>
          <a:p>
            <a:pPr lvl="0">
              <a:lnSpc>
                <a:spcPct val="150000"/>
              </a:lnSpc>
            </a:pPr>
            <a:r>
              <a:rPr lang="en-GB" sz="1200" dirty="0" smtClean="0">
                <a:solidFill>
                  <a:schemeClr val="accent6">
                    <a:lumMod val="50000"/>
                  </a:schemeClr>
                </a:solidFill>
              </a:rPr>
              <a:t>YOU CAN GET A SPACE ON THE STAGE – TO PRESENT YOUR PRODUCTS ALONG WITH TASTING </a:t>
            </a:r>
            <a:endParaRPr lang="cs-CZ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GB" sz="1200" dirty="0" smtClean="0"/>
              <a:t>YOU CAN GET A SLOT ON THE SCREEN TO ADVERTISE YOUR PRODUCTS</a:t>
            </a:r>
            <a:endParaRPr lang="cs-CZ" sz="1200" dirty="0" smtClean="0"/>
          </a:p>
          <a:p>
            <a:pPr lvl="0">
              <a:lnSpc>
                <a:spcPct val="150000"/>
              </a:lnSpc>
            </a:pPr>
            <a:r>
              <a:rPr lang="en-GB" sz="1200" dirty="0" smtClean="0">
                <a:solidFill>
                  <a:schemeClr val="accent6">
                    <a:lumMod val="50000"/>
                  </a:schemeClr>
                </a:solidFill>
              </a:rPr>
              <a:t>WE HAVE A SPECIAL OFFER OF ACCOMMODATION AT HOTEL PALCÁT – STAY RIGHT WHERE THE FESTIVAL TAKES PLACE. ENJOY A BONUS – INVITATION TO HOTEL WELLNESS.</a:t>
            </a:r>
            <a:endParaRPr lang="cs-CZ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GB" sz="1200" dirty="0" smtClean="0"/>
              <a:t>WE RUN THE CHOCOLATE AND MARZIPAN MUSEUM, WHICH IS OPEN YEAR-ROUND WITH 50 THOUSAND VISITORS ANNUALLY</a:t>
            </a:r>
            <a:r>
              <a:rPr lang="cs-CZ" sz="1200" dirty="0" smtClean="0"/>
              <a:t> AND </a:t>
            </a:r>
            <a:r>
              <a:rPr lang="en-GB" sz="1200" dirty="0" smtClean="0"/>
              <a:t>WE OFFER LONG-TERM COLLABORATION (SUCH AS SELLING YOUR PRODUCTS)</a:t>
            </a:r>
            <a:endParaRPr lang="cs-CZ" sz="1200" dirty="0" smtClean="0"/>
          </a:p>
          <a:p>
            <a:pPr lvl="0">
              <a:lnSpc>
                <a:spcPct val="150000"/>
              </a:lnSpc>
            </a:pPr>
            <a:r>
              <a:rPr lang="en-GB" sz="1200" dirty="0" smtClean="0">
                <a:solidFill>
                  <a:schemeClr val="accent6">
                    <a:lumMod val="50000"/>
                  </a:schemeClr>
                </a:solidFill>
              </a:rPr>
              <a:t>WE RUN 2 CAFÉS – “CAFÉ BUDÍK” (AND OTHERS WILL OPEN SOON). WE OFFER YEAR-ROUND COLLABORATION – PRESENTATIONS, TASTINGS AND SPECIAL EVENTS FOR OUR CUSTOMERS. </a:t>
            </a:r>
            <a:endParaRPr lang="cs-CZ" sz="1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5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70"/>
    </mc:Choice>
    <mc:Fallback xmlns="">
      <p:transition spd="slow" advTm="45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PROMOTING THE FESTIVAL</a:t>
            </a:r>
            <a:br>
              <a:rPr lang="en-GB" dirty="0" smtClean="0"/>
            </a:br>
            <a:r>
              <a:rPr lang="en-GB" dirty="0" smtClean="0"/>
              <a:t>- key activities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cs-CZ" b="1" dirty="0" smtClean="0"/>
          </a:p>
          <a:p>
            <a:r>
              <a:rPr lang="en-GB" dirty="0" smtClean="0"/>
              <a:t>PR ARTICLES – FROM SEPTEMBER 2016</a:t>
            </a:r>
          </a:p>
          <a:p>
            <a:endParaRPr lang="en-GB" dirty="0" smtClean="0"/>
          </a:p>
          <a:p>
            <a:r>
              <a:rPr lang="en-GB" dirty="0" smtClean="0"/>
              <a:t>BILLBOARD CAMPAIGN – 5 BILLBOARDS September – October 2016</a:t>
            </a:r>
          </a:p>
          <a:p>
            <a:endParaRPr lang="en-GB" dirty="0" smtClean="0"/>
          </a:p>
          <a:p>
            <a:r>
              <a:rPr lang="en-GB" dirty="0" smtClean="0"/>
              <a:t>LED SCREENS (20 cities) – SPOT CAMPAIGN – from June 2016</a:t>
            </a:r>
          </a:p>
          <a:p>
            <a:endParaRPr lang="en-GB" dirty="0" smtClean="0"/>
          </a:p>
          <a:p>
            <a:r>
              <a:rPr lang="en-GB" dirty="0" smtClean="0"/>
              <a:t>DL FORMAT FLYERS – DISTRIBUTION TO INFORMATION CENTRES, MUSEUMS, CHOCOLATES, PRALINES, TRADE FAIRS, FOOD EVENTS – FROM DECEMBER 2015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PROMOTIONAL ACTION – </a:t>
            </a:r>
            <a:r>
              <a:rPr lang="cs-CZ" dirty="0" smtClean="0"/>
              <a:t>„</a:t>
            </a:r>
            <a:r>
              <a:rPr lang="en-GB" dirty="0" err="1" smtClean="0"/>
              <a:t>ZčokoLÁDUJTE</a:t>
            </a:r>
            <a:r>
              <a:rPr lang="en-GB" dirty="0" smtClean="0"/>
              <a:t> SE!</a:t>
            </a:r>
            <a:r>
              <a:rPr lang="cs-CZ" dirty="0" smtClean="0"/>
              <a:t>“ („</a:t>
            </a:r>
            <a:r>
              <a:rPr lang="en-GB" dirty="0" err="1" smtClean="0"/>
              <a:t>ChocolateSTUFFed</a:t>
            </a:r>
            <a:r>
              <a:rPr lang="cs-CZ" dirty="0" smtClean="0"/>
              <a:t>“)</a:t>
            </a:r>
            <a:r>
              <a:rPr lang="en-GB" dirty="0" smtClean="0"/>
              <a:t> – interactive campaign on facebook with ticket sales – from November 2015. With viral video created for this occasion.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Media partners: radio </a:t>
            </a:r>
            <a:r>
              <a:rPr lang="en-GB" dirty="0" err="1" smtClean="0"/>
              <a:t>Blaník</a:t>
            </a:r>
            <a:r>
              <a:rPr lang="en-GB" dirty="0" smtClean="0"/>
              <a:t> (spot campaign), </a:t>
            </a:r>
            <a:r>
              <a:rPr lang="en-GB" dirty="0" err="1" smtClean="0"/>
              <a:t>Mafra</a:t>
            </a:r>
            <a:r>
              <a:rPr lang="en-GB" dirty="0" smtClean="0"/>
              <a:t>, </a:t>
            </a:r>
            <a:r>
              <a:rPr lang="en-GB" dirty="0" err="1" smtClean="0"/>
              <a:t>Bauermedia</a:t>
            </a:r>
            <a:r>
              <a:rPr lang="en-GB" dirty="0" smtClean="0"/>
              <a:t>, </a:t>
            </a:r>
            <a:r>
              <a:rPr lang="en-GB" dirty="0" err="1" smtClean="0"/>
              <a:t>Stelevize</a:t>
            </a:r>
            <a:r>
              <a:rPr lang="en-GB" dirty="0" smtClean="0"/>
              <a:t>, LED Multimedia, 4les advertising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31"/>
    </mc:Choice>
    <mc:Fallback xmlns="">
      <p:transition spd="slow" advTm="28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KEY PROMOTIONAL FEATURES: CHOCOLATE HEADS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18" y="4149080"/>
            <a:ext cx="2016224" cy="201622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24" y="4132868"/>
            <a:ext cx="2032436" cy="203243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00" y="1700808"/>
            <a:ext cx="2088232" cy="208823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29740"/>
            <a:ext cx="2087104" cy="2087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3"/>
    </mc:Choice>
    <mc:Fallback xmlns="">
      <p:transition spd="slow" advTm="10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FESTIVAL CAMPAIGN VISUALS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80" y="3537556"/>
            <a:ext cx="3959352" cy="197967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9" y="1340767"/>
            <a:ext cx="3888432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78" y="1286280"/>
            <a:ext cx="3997406" cy="19987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5"/>
            <a:ext cx="3893869" cy="194693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3489" y="5805264"/>
            <a:ext cx="799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FESTIVAL FOR ALL AGE GROUPS – NO ONE WILL GET BORED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7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8"/>
    </mc:Choice>
    <mc:Fallback xmlns="">
      <p:transition spd="slow" advTm="11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FESTIVAL PROGRAMME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CONCERTS</a:t>
            </a:r>
          </a:p>
          <a:p>
            <a:endParaRPr lang="cs-CZ" dirty="0" smtClean="0"/>
          </a:p>
          <a:p>
            <a:r>
              <a:rPr lang="cs-CZ" dirty="0" smtClean="0"/>
              <a:t>FAIRYTALES AND FUN FOR CHILDREN</a:t>
            </a:r>
          </a:p>
          <a:p>
            <a:endParaRPr lang="cs-CZ" dirty="0" smtClean="0"/>
          </a:p>
          <a:p>
            <a:r>
              <a:rPr lang="cs-CZ" dirty="0" smtClean="0"/>
              <a:t>FASHION SHOW – CHOCOLATE HATS</a:t>
            </a:r>
          </a:p>
          <a:p>
            <a:endParaRPr lang="cs-CZ" dirty="0" smtClean="0"/>
          </a:p>
          <a:p>
            <a:r>
              <a:rPr lang="cs-CZ" dirty="0" smtClean="0"/>
              <a:t>COMPETITION OF CONFECTIONERS</a:t>
            </a:r>
          </a:p>
          <a:p>
            <a:endParaRPr lang="cs-CZ" dirty="0" smtClean="0"/>
          </a:p>
          <a:p>
            <a:r>
              <a:rPr lang="cs-CZ" dirty="0" smtClean="0"/>
              <a:t>LIVE COOKING</a:t>
            </a:r>
          </a:p>
          <a:p>
            <a:endParaRPr lang="cs-CZ" dirty="0" smtClean="0"/>
          </a:p>
          <a:p>
            <a:r>
              <a:rPr lang="cs-CZ" dirty="0" smtClean="0"/>
              <a:t>CONFECTIONERY SHOW</a:t>
            </a:r>
          </a:p>
          <a:p>
            <a:endParaRPr lang="cs-CZ" dirty="0" smtClean="0"/>
          </a:p>
          <a:p>
            <a:r>
              <a:rPr lang="cs-CZ" dirty="0" smtClean="0"/>
              <a:t>TASTING TENT</a:t>
            </a:r>
          </a:p>
          <a:p>
            <a:endParaRPr lang="cs-CZ" dirty="0" smtClean="0"/>
          </a:p>
          <a:p>
            <a:r>
              <a:rPr lang="cs-CZ" dirty="0" smtClean="0"/>
              <a:t>SIMPLE WORKSHOPS – WORKING WITH CHOCOLATE</a:t>
            </a:r>
          </a:p>
          <a:p>
            <a:endParaRPr lang="cs-CZ" dirty="0" smtClean="0"/>
          </a:p>
          <a:p>
            <a:r>
              <a:rPr lang="cs-CZ" dirty="0" smtClean="0"/>
              <a:t>PLAY AREA</a:t>
            </a:r>
          </a:p>
          <a:p>
            <a:endParaRPr lang="cs-CZ" dirty="0" smtClean="0"/>
          </a:p>
          <a:p>
            <a:r>
              <a:rPr lang="cs-CZ" dirty="0" smtClean="0"/>
              <a:t>PRESENTATIONS AND TASTINGS …….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….. MORE DETAILS ON </a:t>
            </a:r>
            <a:r>
              <a:rPr lang="cs-CZ" dirty="0" smtClean="0">
                <a:hlinkClick r:id="rId3"/>
              </a:rPr>
              <a:t>www.festivalcokoladytabor.cz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744416" cy="24993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3294112" cy="2198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49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5"/>
    </mc:Choice>
    <mc:Fallback xmlns="">
      <p:transition spd="slow" advTm="13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TICKETS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ONLINE EARLY BIRD TICKETS</a:t>
            </a:r>
            <a:r>
              <a:rPr lang="cs-CZ" dirty="0" smtClean="0"/>
              <a:t> </a:t>
            </a:r>
            <a:r>
              <a:rPr lang="en-GB" dirty="0" smtClean="0"/>
              <a:t>AVAILABLE FROM </a:t>
            </a:r>
            <a:r>
              <a:rPr lang="cs-CZ" dirty="0" err="1" smtClean="0"/>
              <a:t>November</a:t>
            </a:r>
            <a:r>
              <a:rPr lang="cs-CZ" dirty="0" smtClean="0"/>
              <a:t> </a:t>
            </a:r>
            <a:r>
              <a:rPr lang="en-GB" dirty="0" smtClean="0"/>
              <a:t>2015 ON THE FESTIVAL WEBSITE</a:t>
            </a:r>
          </a:p>
          <a:p>
            <a:endParaRPr lang="en-GB" dirty="0" smtClean="0"/>
          </a:p>
          <a:p>
            <a:r>
              <a:rPr lang="en-GB" dirty="0" smtClean="0"/>
              <a:t>SALES THROUGH THE „</a:t>
            </a:r>
            <a:r>
              <a:rPr lang="en-GB" dirty="0" err="1" smtClean="0"/>
              <a:t>ZčokoLÁDUJTE</a:t>
            </a:r>
            <a:r>
              <a:rPr lang="en-GB" dirty="0" smtClean="0"/>
              <a:t> SE!“ action – 5,000 tickets</a:t>
            </a:r>
          </a:p>
          <a:p>
            <a:endParaRPr lang="en-GB" dirty="0" smtClean="0"/>
          </a:p>
          <a:p>
            <a:r>
              <a:rPr lang="en-GB" sz="2200" b="1" i="1" u="sng" dirty="0" smtClean="0"/>
              <a:t>Prices: </a:t>
            </a:r>
          </a:p>
          <a:p>
            <a:pPr>
              <a:buFontTx/>
              <a:buChar char="-"/>
            </a:pPr>
            <a:r>
              <a:rPr lang="en-GB" sz="2200" i="1" dirty="0" smtClean="0"/>
              <a:t>Children up to 140 cm height go free</a:t>
            </a:r>
          </a:p>
          <a:p>
            <a:pPr>
              <a:buFontTx/>
              <a:buChar char="-"/>
            </a:pPr>
            <a:r>
              <a:rPr lang="en-GB" sz="2200" i="1" dirty="0" smtClean="0"/>
              <a:t>Early bird online tickets until 30 March CZK 80</a:t>
            </a:r>
          </a:p>
          <a:p>
            <a:pPr>
              <a:buFontTx/>
              <a:buChar char="-"/>
            </a:pPr>
            <a:r>
              <a:rPr lang="en-GB" sz="2200" i="1" dirty="0" smtClean="0"/>
              <a:t>On-site ticket: CZK 190</a:t>
            </a: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344373" cy="188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6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6"/>
    </mc:Choice>
    <mc:Fallback xmlns="">
      <p:transition spd="slow" advTm="9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GALLERY – MORE on the festival website </a:t>
            </a:r>
            <a:r>
              <a:rPr lang="cs-CZ" sz="2800" dirty="0" smtClean="0">
                <a:hlinkClick r:id="rId3"/>
              </a:rPr>
              <a:t>www.</a:t>
            </a:r>
            <a:r>
              <a:rPr lang="cs-CZ" sz="2800" dirty="0" err="1" smtClean="0">
                <a:hlinkClick r:id="rId3"/>
              </a:rPr>
              <a:t>festivalcokoladytabor.cz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2952328" cy="19706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40" y="1753248"/>
            <a:ext cx="2880320" cy="192261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73343"/>
            <a:ext cx="2952328" cy="19706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73343"/>
            <a:ext cx="2893332" cy="1970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1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4"/>
    </mc:Choice>
    <mc:Fallback xmlns="">
      <p:transition spd="slow" advTm="7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Conditions for exhibitors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/>
              <a:t>Exhibition stand rental for two days – CZK 5,000 including electricity, stand erection</a:t>
            </a:r>
            <a:r>
              <a:rPr lang="cs-CZ" b="1" dirty="0" smtClean="0"/>
              <a:t>,</a:t>
            </a:r>
            <a:r>
              <a:rPr lang="en-GB" b="1" dirty="0" smtClean="0"/>
              <a:t> installation and dismantling</a:t>
            </a:r>
          </a:p>
          <a:p>
            <a:r>
              <a:rPr lang="en-GB" b="1" dirty="0" smtClean="0"/>
              <a:t>Rental of 3 x 3 area to erect own stand – CZK 4,000 CZK</a:t>
            </a:r>
          </a:p>
          <a:p>
            <a:r>
              <a:rPr lang="en-GB" b="1" dirty="0" smtClean="0"/>
              <a:t>Rental of area over 9 m – CZK 450 per metre</a:t>
            </a:r>
          </a:p>
          <a:p>
            <a:endParaRPr lang="en-GB" b="1" dirty="0" smtClean="0"/>
          </a:p>
          <a:p>
            <a:r>
              <a:rPr lang="en-GB" dirty="0" smtClean="0"/>
              <a:t>Price includes all presentations at the festival (video and </a:t>
            </a:r>
            <a:r>
              <a:rPr lang="cs-CZ" dirty="0" err="1" smtClean="0"/>
              <a:t>spoken</a:t>
            </a:r>
            <a:r>
              <a:rPr lang="en-GB" dirty="0" smtClean="0"/>
              <a:t>). Presentation in the festival catalogue with logo and photograph – CZK 1,000. Standard presentation is included in the price of the rental.</a:t>
            </a:r>
          </a:p>
          <a:p>
            <a:r>
              <a:rPr lang="en-GB" dirty="0" smtClean="0"/>
              <a:t>The exhibitors shall observe all instructions given by the organizers and offer free tastings at their stand</a:t>
            </a:r>
            <a:r>
              <a:rPr lang="cs-CZ" dirty="0" smtClean="0"/>
              <a:t>s</a:t>
            </a:r>
            <a:r>
              <a:rPr lang="en-GB" dirty="0" smtClean="0"/>
              <a:t> during the entire festival.</a:t>
            </a:r>
          </a:p>
          <a:p>
            <a:r>
              <a:rPr lang="en-GB" dirty="0" smtClean="0"/>
              <a:t>Rental fee is payable upon invoice issued after confirming</a:t>
            </a:r>
            <a:r>
              <a:rPr lang="cs-CZ" dirty="0" smtClean="0"/>
              <a:t> </a:t>
            </a:r>
            <a:r>
              <a:rPr lang="en-GB" dirty="0" smtClean="0"/>
              <a:t>participation. Rental fee payments are only accepted in advance.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99"/>
    </mc:Choice>
    <mc:Fallback xmlns="">
      <p:transition spd="slow" advTm="31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|3.8|2.2|5.4|4.8|4.4|3.4|3.4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8|2.4|3.9|3.3|4.1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7|2.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2.3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688</Words>
  <Application>Microsoft Office PowerPoint</Application>
  <PresentationFormat>Předvádění na obrazovce (4:3)</PresentationFormat>
  <Paragraphs>81</Paragraphs>
  <Slides>11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CHOCOLATE FESTIVAL TÁBOR     15 -16 October 2016</vt:lpstr>
      <vt:lpstr>WHY PARTICIPATE  AS AN EXHIBITOR ?</vt:lpstr>
      <vt:lpstr>PROMOTING THE FESTIVAL - key activities</vt:lpstr>
      <vt:lpstr>KEY PROMOTIONAL FEATURES: CHOCOLATE HEADS</vt:lpstr>
      <vt:lpstr>FESTIVAL CAMPAIGN VISUALS</vt:lpstr>
      <vt:lpstr>FESTIVAL PROGRAMME</vt:lpstr>
      <vt:lpstr>TICKETS</vt:lpstr>
      <vt:lpstr>GALLERY – MORE on the festival website www.festivalcokoladytabor.cz </vt:lpstr>
      <vt:lpstr>Conditions for exhibitors</vt:lpstr>
      <vt:lpstr>Still unsure?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ČOKOLÁDY TÁBOR     24.-25.10.2015</dc:title>
  <dc:creator>Čokomuzeum - Lenka Želivská</dc:creator>
  <cp:lastModifiedBy>Čokomuzeum - Lenka Želivská</cp:lastModifiedBy>
  <cp:revision>38</cp:revision>
  <dcterms:created xsi:type="dcterms:W3CDTF">2015-06-23T10:56:39Z</dcterms:created>
  <dcterms:modified xsi:type="dcterms:W3CDTF">2016-08-23T15:58:27Z</dcterms:modified>
</cp:coreProperties>
</file>